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ECD"/>
    <a:srgbClr val="FB5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3/10/2023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679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46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46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76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799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365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96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92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2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01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3/10/2023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7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21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F2B51C-9578-EB41-A17E-FFF9D491A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4E9CAEA-4CF4-D249-8127-CD2FA2018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85">
              <a:extLst>
                <a:ext uri="{FF2B5EF4-FFF2-40B4-BE49-F238E27FC236}">
                  <a16:creationId xmlns:a16="http://schemas.microsoft.com/office/drawing/2014/main" id="{E51EDD93-C3A3-DF47-BCFC-43B049E3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86">
              <a:extLst>
                <a:ext uri="{FF2B5EF4-FFF2-40B4-BE49-F238E27FC236}">
                  <a16:creationId xmlns:a16="http://schemas.microsoft.com/office/drawing/2014/main" id="{D574DB0D-896A-D649-89B1-33753E1D4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7">
              <a:extLst>
                <a:ext uri="{FF2B5EF4-FFF2-40B4-BE49-F238E27FC236}">
                  <a16:creationId xmlns:a16="http://schemas.microsoft.com/office/drawing/2014/main" id="{62256DD9-FEA3-4A40-80D1-B33F0FF15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8">
              <a:extLst>
                <a:ext uri="{FF2B5EF4-FFF2-40B4-BE49-F238E27FC236}">
                  <a16:creationId xmlns:a16="http://schemas.microsoft.com/office/drawing/2014/main" id="{534E9839-EAD7-3C49-8D10-E4BFE0820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DFC3FA6-9BB5-A34E-9337-A2E9A1EED9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97">
              <a:extLst>
                <a:ext uri="{FF2B5EF4-FFF2-40B4-BE49-F238E27FC236}">
                  <a16:creationId xmlns:a16="http://schemas.microsoft.com/office/drawing/2014/main" id="{45000D9E-4AD7-5A4F-8E99-302F388C8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id="{9DE97A84-2A44-4EAC-8F4B-DE7AD5F56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5587" y="2622071"/>
            <a:ext cx="6312071" cy="2866405"/>
          </a:xfrm>
          <a:ln w="101600" cap="rnd" cmpd="dbl">
            <a:solidFill>
              <a:schemeClr val="accent1"/>
            </a:solidFill>
          </a:ln>
          <a:scene3d>
            <a:camera prst="perspectiveFron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tr-T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KARABÜK ÜNİVERSİTESİ ÜNİVERSİTE </a:t>
            </a:r>
            <a:br>
              <a:rPr lang="tr-T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6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SEÇMELİ DERSLER UYGULAMA YÖNERGESİ</a:t>
            </a:r>
            <a:endParaRPr lang="tr-TR" sz="36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Soyut Mandala grafik tasarımı">
            <a:extLst>
              <a:ext uri="{FF2B5EF4-FFF2-40B4-BE49-F238E27FC236}">
                <a16:creationId xmlns:a16="http://schemas.microsoft.com/office/drawing/2014/main" id="{4031970E-C6B6-4EFA-A39E-BE08EC4B60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60" r="11999"/>
          <a:stretch/>
        </p:blipFill>
        <p:spPr>
          <a:xfrm>
            <a:off x="20" y="1"/>
            <a:ext cx="4173349" cy="685799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39752" y="6087110"/>
            <a:ext cx="688374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Resim 26">
            <a:extLst>
              <a:ext uri="{FF2B5EF4-FFF2-40B4-BE49-F238E27FC236}">
                <a16:creationId xmlns:a16="http://schemas.microsoft.com/office/drawing/2014/main" id="{940BC632-8F16-46A5-8BB6-305ADDBE4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0452" y="562898"/>
            <a:ext cx="2105644" cy="1496275"/>
          </a:xfrm>
          <a:prstGeom prst="rect">
            <a:avLst/>
          </a:prstGeom>
          <a:ln w="38100" cmpd="sng">
            <a:solidFill>
              <a:schemeClr val="accent1">
                <a:alpha val="99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09540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237301" y="436490"/>
            <a:ext cx="7370947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Derslerin Değerlendirilmesi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E6D56F6-9F21-4D7D-8BB3-9DCAB2DB3F5E}"/>
              </a:ext>
            </a:extLst>
          </p:cNvPr>
          <p:cNvSpPr txBox="1"/>
          <p:nvPr/>
        </p:nvSpPr>
        <p:spPr>
          <a:xfrm>
            <a:off x="594834" y="2654218"/>
            <a:ext cx="1105834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/>
              <a:t>    Üniversite seçmeli derslerinin ara sınav, yarıyıl sonu sınavı ve bütünleme sınavları akademik takvimde belirtilen sınav dönemlerinde derslerin yapıldığı gün ve saatte yapılır.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/>
              <a:t>    Sınavlar </a:t>
            </a:r>
            <a:r>
              <a:rPr lang="tr-TR" sz="2400" dirty="0">
                <a:solidFill>
                  <a:srgbClr val="FF0000"/>
                </a:solidFill>
              </a:rPr>
              <a:t>online sınav </a:t>
            </a:r>
            <a:r>
              <a:rPr lang="tr-TR" sz="2400" dirty="0"/>
              <a:t>sistemi üzerinden yapılır.</a:t>
            </a:r>
          </a:p>
          <a:p>
            <a:pPr algn="just"/>
            <a:r>
              <a:rPr lang="tr-TR" sz="2400" dirty="0"/>
              <a:t>     Üniversite Seçmeli Dersler Koordinatörlüğünün</a:t>
            </a:r>
          </a:p>
          <a:p>
            <a:pPr algn="just"/>
            <a:r>
              <a:rPr lang="tr-TR" sz="2400" dirty="0"/>
              <a:t>     uygun bulması halinde bazı sınavlar  klasik sınav</a:t>
            </a:r>
          </a:p>
          <a:p>
            <a:pPr algn="just"/>
            <a:r>
              <a:rPr lang="tr-TR" sz="2400" dirty="0"/>
              <a:t>     yöntemi ile de yapılabilir.</a:t>
            </a:r>
            <a:endParaRPr lang="tr-TR" sz="2200" dirty="0"/>
          </a:p>
        </p:txBody>
      </p:sp>
      <p:pic>
        <p:nvPicPr>
          <p:cNvPr id="2" name="Picture 2" descr="Online Sınav - Home | Facebook">
            <a:extLst>
              <a:ext uri="{FF2B5EF4-FFF2-40B4-BE49-F238E27FC236}">
                <a16:creationId xmlns:a16="http://schemas.microsoft.com/office/drawing/2014/main" id="{894598A2-2D70-4E96-B93B-CE7843034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98" y="4050858"/>
            <a:ext cx="2585384" cy="1723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8" name="Picture 4" descr="Mobil Optik Değerlendirme Sistemi – Fernus Bilişim Teknolojileri">
            <a:extLst>
              <a:ext uri="{FF2B5EF4-FFF2-40B4-BE49-F238E27FC236}">
                <a16:creationId xmlns:a16="http://schemas.microsoft.com/office/drawing/2014/main" id="{906B4A6C-449B-4082-955A-B79810FB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90" y="218004"/>
            <a:ext cx="1722600" cy="13684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7209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237301" y="436490"/>
            <a:ext cx="7370947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Derslerin Değerlendirilmesi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E6D56F6-9F21-4D7D-8BB3-9DCAB2DB3F5E}"/>
              </a:ext>
            </a:extLst>
          </p:cNvPr>
          <p:cNvSpPr txBox="1"/>
          <p:nvPr/>
        </p:nvSpPr>
        <p:spPr>
          <a:xfrm>
            <a:off x="647006" y="2672963"/>
            <a:ext cx="108803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/>
              <a:t>  Üniversite seçmeli dersleri </a:t>
            </a:r>
            <a:r>
              <a:rPr lang="tr-TR" sz="2400" dirty="0">
                <a:solidFill>
                  <a:srgbClr val="FF0000"/>
                </a:solidFill>
              </a:rPr>
              <a:t>Karabük Üniversitesi Ölçme ve Değerlendirme Esasları Yönergesinde</a:t>
            </a:r>
            <a:r>
              <a:rPr lang="tr-TR" sz="2400" dirty="0"/>
              <a:t> belirtilen notlar ve derecelerine göre değerlendirilir.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/>
              <a:t>  Üniversite seçmeli dersleri öğrencilerin</a:t>
            </a:r>
          </a:p>
          <a:p>
            <a:pPr algn="just"/>
            <a:r>
              <a:rPr lang="tr-TR" sz="2400" dirty="0"/>
              <a:t>   not durum belgelerinde (transkriptlerinde) </a:t>
            </a:r>
            <a:r>
              <a:rPr lang="tr-TR" sz="2400" dirty="0">
                <a:solidFill>
                  <a:srgbClr val="002060"/>
                </a:solidFill>
              </a:rPr>
              <a:t>başarı notu</a:t>
            </a:r>
          </a:p>
          <a:p>
            <a:pPr algn="just"/>
            <a:r>
              <a:rPr lang="tr-TR" sz="2400" dirty="0">
                <a:solidFill>
                  <a:srgbClr val="002060"/>
                </a:solidFill>
              </a:rPr>
              <a:t>   ile birlikte gösterilir </a:t>
            </a:r>
            <a:r>
              <a:rPr lang="tr-TR" sz="2400" dirty="0"/>
              <a:t>ve </a:t>
            </a:r>
            <a:r>
              <a:rPr lang="tr-TR" sz="2400" dirty="0">
                <a:solidFill>
                  <a:srgbClr val="00B0F0"/>
                </a:solidFill>
              </a:rPr>
              <a:t>not ortalaması hesaplamasına</a:t>
            </a:r>
          </a:p>
          <a:p>
            <a:pPr algn="just"/>
            <a:r>
              <a:rPr lang="tr-TR" sz="2400" dirty="0">
                <a:solidFill>
                  <a:srgbClr val="00B0F0"/>
                </a:solidFill>
              </a:rPr>
              <a:t>   dâhil edilir.</a:t>
            </a:r>
            <a:endParaRPr lang="tr-TR" sz="22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Mobil Optik Değerlendirme Sistemi – Fernus Bilişim Teknolojileri">
            <a:extLst>
              <a:ext uri="{FF2B5EF4-FFF2-40B4-BE49-F238E27FC236}">
                <a16:creationId xmlns:a16="http://schemas.microsoft.com/office/drawing/2014/main" id="{906B4A6C-449B-4082-955A-B79810FB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90" y="218004"/>
            <a:ext cx="1722600" cy="13684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7" name="Picture 2" descr="AÖF'te Harf notları ne anlama gelir?">
            <a:extLst>
              <a:ext uri="{FF2B5EF4-FFF2-40B4-BE49-F238E27FC236}">
                <a16:creationId xmlns:a16="http://schemas.microsoft.com/office/drawing/2014/main" id="{79E17465-1317-43BB-AEAB-522BBDD69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211" y="4040931"/>
            <a:ext cx="1917578" cy="146934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84733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237301" y="436490"/>
            <a:ext cx="7370947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Derslerin Değerlendirilmesi</a:t>
            </a:r>
            <a:endParaRPr lang="tr-TR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2E6D56F6-9F21-4D7D-8BB3-9DCAB2DB3F5E}"/>
              </a:ext>
            </a:extLst>
          </p:cNvPr>
          <p:cNvSpPr txBox="1"/>
          <p:nvPr/>
        </p:nvSpPr>
        <p:spPr>
          <a:xfrm>
            <a:off x="655628" y="2540895"/>
            <a:ext cx="1086305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/>
              <a:t>  Öğrenciler daha önce Karabük Üniversitesi veya herhangi bir Yükseköğretim Kurumunun başka bir programında kayıtlı iken başarılı oldukları üniversite seçmeli derslerden ilgili akademik birimin Yönetim Kurulu Kararı ile </a:t>
            </a:r>
            <a:r>
              <a:rPr lang="tr-TR" sz="2400" dirty="0">
                <a:solidFill>
                  <a:srgbClr val="00B0F0"/>
                </a:solidFill>
              </a:rPr>
              <a:t>muaf edilebilirler</a:t>
            </a:r>
            <a:r>
              <a:rPr lang="tr-TR" sz="2400" dirty="0"/>
              <a:t>.</a:t>
            </a:r>
          </a:p>
          <a:p>
            <a:pPr algn="just"/>
            <a:endParaRPr lang="tr-TR" sz="2400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Mezun olan öğrencilere</a:t>
            </a:r>
            <a:r>
              <a:rPr lang="tr-TR" sz="2400" dirty="0"/>
              <a:t>, Öğrenci İşleri Daire Başkanlığı tarafından diploma ve diploma ekleri ile birlikte başarılı oldukları </a:t>
            </a:r>
            <a:r>
              <a:rPr lang="tr-TR" sz="2400" dirty="0">
                <a:solidFill>
                  <a:srgbClr val="FF0000"/>
                </a:solidFill>
              </a:rPr>
              <a:t>üniversite seçmeli derslerini gösterir belge düzenlenir</a:t>
            </a:r>
            <a:r>
              <a:rPr lang="tr-TR" sz="2400" dirty="0"/>
              <a:t> ve teslim edilir.</a:t>
            </a:r>
            <a:endParaRPr lang="tr-TR" sz="2200" dirty="0">
              <a:solidFill>
                <a:srgbClr val="00B0F0"/>
              </a:solidFill>
            </a:endParaRPr>
          </a:p>
        </p:txBody>
      </p:sp>
      <p:pic>
        <p:nvPicPr>
          <p:cNvPr id="1028" name="Picture 4" descr="Mobil Optik Değerlendirme Sistemi – Fernus Bilişim Teknolojileri">
            <a:extLst>
              <a:ext uri="{FF2B5EF4-FFF2-40B4-BE49-F238E27FC236}">
                <a16:creationId xmlns:a16="http://schemas.microsoft.com/office/drawing/2014/main" id="{906B4A6C-449B-4082-955A-B79810FB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990" y="218004"/>
            <a:ext cx="1722600" cy="136845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050" name="Picture 2" descr="İlkokul, lise, üniversite kaybolan diploma nasıl bulunur? Nereden  çıkarılır? - EĞİTİM Haberleri">
            <a:extLst>
              <a:ext uri="{FF2B5EF4-FFF2-40B4-BE49-F238E27FC236}">
                <a16:creationId xmlns:a16="http://schemas.microsoft.com/office/drawing/2014/main" id="{F4A1F0B1-83D7-49A5-9E4A-1DA629C83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975" y="5268322"/>
            <a:ext cx="2448392" cy="1450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013544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Şerit: Yukarı Bükülmüş 22">
            <a:extLst>
              <a:ext uri="{FF2B5EF4-FFF2-40B4-BE49-F238E27FC236}">
                <a16:creationId xmlns:a16="http://schemas.microsoft.com/office/drawing/2014/main" id="{AD4A6D7A-DD31-4083-9AF1-97D06972BE84}"/>
              </a:ext>
            </a:extLst>
          </p:cNvPr>
          <p:cNvSpPr/>
          <p:nvPr/>
        </p:nvSpPr>
        <p:spPr>
          <a:xfrm>
            <a:off x="2416520" y="423088"/>
            <a:ext cx="7198566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rgbClr val="0070C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Üniversite Seçmeli Dersleri (ÜSD) 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Altıgen 20">
            <a:extLst>
              <a:ext uri="{FF2B5EF4-FFF2-40B4-BE49-F238E27FC236}">
                <a16:creationId xmlns:a16="http://schemas.microsoft.com/office/drawing/2014/main" id="{47540355-3B1E-47F3-B5E3-DAD59B078735}"/>
              </a:ext>
            </a:extLst>
          </p:cNvPr>
          <p:cNvSpPr/>
          <p:nvPr/>
        </p:nvSpPr>
        <p:spPr>
          <a:xfrm>
            <a:off x="1443526" y="1956479"/>
            <a:ext cx="3352801" cy="1125373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İlgi ve yetkinliklerine uygun nitelik ve çeşitlilikte</a:t>
            </a:r>
            <a:endParaRPr lang="en-US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8" name="Altıgen 37">
            <a:extLst>
              <a:ext uri="{FF2B5EF4-FFF2-40B4-BE49-F238E27FC236}">
                <a16:creationId xmlns:a16="http://schemas.microsoft.com/office/drawing/2014/main" id="{3F0299A4-562D-4AD9-8B06-E30372242F7F}"/>
              </a:ext>
            </a:extLst>
          </p:cNvPr>
          <p:cNvSpPr/>
          <p:nvPr/>
        </p:nvSpPr>
        <p:spPr>
          <a:xfrm>
            <a:off x="1084907" y="3441748"/>
            <a:ext cx="2990850" cy="112537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Akademik Türkçe,</a:t>
            </a:r>
          </a:p>
          <a:p>
            <a:pPr algn="ctr"/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milli ve manevi değerler </a:t>
            </a:r>
            <a:r>
              <a:rPr lang="tr-TR" sz="2200">
                <a:solidFill>
                  <a:srgbClr val="002060"/>
                </a:solidFill>
                <a:latin typeface="Times New Roman" panose="02020603050405020304" pitchFamily="18" charset="0"/>
              </a:rPr>
              <a:t>eğitimi 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Altıgen 40">
            <a:extLst>
              <a:ext uri="{FF2B5EF4-FFF2-40B4-BE49-F238E27FC236}">
                <a16:creationId xmlns:a16="http://schemas.microsoft.com/office/drawing/2014/main" id="{F4B87241-F4EB-4A7F-A7FB-7A9648BC0A40}"/>
              </a:ext>
            </a:extLst>
          </p:cNvPr>
          <p:cNvSpPr/>
          <p:nvPr/>
        </p:nvSpPr>
        <p:spPr>
          <a:xfrm>
            <a:off x="7467974" y="1960491"/>
            <a:ext cx="4687112" cy="1125373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>
                <a:latin typeface="Times New Roman" panose="02020603050405020304" pitchFamily="18" charset="0"/>
              </a:rPr>
              <a:t>Tarih, kültür, sanat,</a:t>
            </a:r>
          </a:p>
          <a:p>
            <a:pPr algn="ctr"/>
            <a:r>
              <a:rPr lang="tr-TR" sz="2200" dirty="0">
                <a:latin typeface="Times New Roman" panose="02020603050405020304" pitchFamily="18" charset="0"/>
              </a:rPr>
              <a:t> ekonomi, işletme, girişimcilik,</a:t>
            </a:r>
          </a:p>
          <a:p>
            <a:pPr algn="ctr"/>
            <a:r>
              <a:rPr lang="tr-TR" sz="2200" dirty="0">
                <a:latin typeface="Times New Roman" panose="02020603050405020304" pitchFamily="18" charset="0"/>
              </a:rPr>
              <a:t> gönüllülük çalışmaları</a:t>
            </a:r>
            <a:endParaRPr lang="en-US" sz="2200" dirty="0">
              <a:latin typeface="Times New Roman" panose="02020603050405020304" pitchFamily="18" charset="0"/>
            </a:endParaRPr>
          </a:p>
        </p:txBody>
      </p:sp>
      <p:sp>
        <p:nvSpPr>
          <p:cNvPr id="42" name="Altıgen 41">
            <a:extLst>
              <a:ext uri="{FF2B5EF4-FFF2-40B4-BE49-F238E27FC236}">
                <a16:creationId xmlns:a16="http://schemas.microsoft.com/office/drawing/2014/main" id="{5DF3E35E-A832-412D-B10A-29A2E7BCDD84}"/>
              </a:ext>
            </a:extLst>
          </p:cNvPr>
          <p:cNvSpPr/>
          <p:nvPr/>
        </p:nvSpPr>
        <p:spPr>
          <a:xfrm>
            <a:off x="7858138" y="3426178"/>
            <a:ext cx="4022799" cy="112537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Spor, sağlık ve topluma hizmet uygulamaları,  </a:t>
            </a:r>
          </a:p>
          <a:p>
            <a:pPr lvl="0" algn="ctr"/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çevre bilinci, doğa eğitimi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Altıgen 42">
            <a:extLst>
              <a:ext uri="{FF2B5EF4-FFF2-40B4-BE49-F238E27FC236}">
                <a16:creationId xmlns:a16="http://schemas.microsoft.com/office/drawing/2014/main" id="{3F89A590-360C-4AEA-8A79-F440892B0509}"/>
              </a:ext>
            </a:extLst>
          </p:cNvPr>
          <p:cNvSpPr/>
          <p:nvPr/>
        </p:nvSpPr>
        <p:spPr>
          <a:xfrm>
            <a:off x="219759" y="4950797"/>
            <a:ext cx="3436635" cy="1125373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Geleceğin meslekleri, disiplinler arası proje çalışmaları</a:t>
            </a:r>
            <a:endParaRPr lang="en-US" sz="2200" dirty="0">
              <a:latin typeface="Times New Roman" panose="02020603050405020304" pitchFamily="18" charset="0"/>
            </a:endParaRPr>
          </a:p>
        </p:txBody>
      </p:sp>
      <p:sp>
        <p:nvSpPr>
          <p:cNvPr id="44" name="Altıgen 43">
            <a:extLst>
              <a:ext uri="{FF2B5EF4-FFF2-40B4-BE49-F238E27FC236}">
                <a16:creationId xmlns:a16="http://schemas.microsoft.com/office/drawing/2014/main" id="{6080D875-4BE1-430F-B9C7-C8962FB6083A}"/>
              </a:ext>
            </a:extLst>
          </p:cNvPr>
          <p:cNvSpPr/>
          <p:nvPr/>
        </p:nvSpPr>
        <p:spPr>
          <a:xfrm>
            <a:off x="4075757" y="4950798"/>
            <a:ext cx="4022799" cy="112537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Bilim ve teknolojinin yanı sıra kişisel gelişim ve kariyerini destekleyen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" name="Altıgen 44">
            <a:extLst>
              <a:ext uri="{FF2B5EF4-FFF2-40B4-BE49-F238E27FC236}">
                <a16:creationId xmlns:a16="http://schemas.microsoft.com/office/drawing/2014/main" id="{67C4521E-31BD-4681-BAF0-39FB912699AE}"/>
              </a:ext>
            </a:extLst>
          </p:cNvPr>
          <p:cNvSpPr/>
          <p:nvPr/>
        </p:nvSpPr>
        <p:spPr>
          <a:xfrm>
            <a:off x="8542791" y="4950796"/>
            <a:ext cx="3204973" cy="1125373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tr-TR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ve yeterlilikleri geliştiren dersleri tanımlamaktadır.</a:t>
            </a:r>
            <a:endParaRPr lang="en-US" sz="22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Karabük Üniversitesi – Hiçbirimiz Hepimiz Kadar İyi Olamayız">
            <a:extLst>
              <a:ext uri="{FF2B5EF4-FFF2-40B4-BE49-F238E27FC236}">
                <a16:creationId xmlns:a16="http://schemas.microsoft.com/office/drawing/2014/main" id="{A6FBDA44-7982-4AF3-98F0-FC018AF66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94" y="3162803"/>
            <a:ext cx="2492324" cy="1510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48" name="Grup 47">
            <a:extLst>
              <a:ext uri="{FF2B5EF4-FFF2-40B4-BE49-F238E27FC236}">
                <a16:creationId xmlns:a16="http://schemas.microsoft.com/office/drawing/2014/main" id="{CB56EACE-BB38-4D65-805F-56FFB0F5B740}"/>
              </a:ext>
            </a:extLst>
          </p:cNvPr>
          <p:cNvGrpSpPr/>
          <p:nvPr/>
        </p:nvGrpSpPr>
        <p:grpSpPr>
          <a:xfrm>
            <a:off x="5011544" y="2068184"/>
            <a:ext cx="2151224" cy="770241"/>
            <a:chOff x="1809974" y="1534"/>
            <a:chExt cx="2255727" cy="1353436"/>
          </a:xfrm>
        </p:grpSpPr>
        <p:sp>
          <p:nvSpPr>
            <p:cNvPr id="49" name="Dikdörtgen: Köşeleri Yuvarlatılmış 48">
              <a:extLst>
                <a:ext uri="{FF2B5EF4-FFF2-40B4-BE49-F238E27FC236}">
                  <a16:creationId xmlns:a16="http://schemas.microsoft.com/office/drawing/2014/main" id="{54B4A257-CB6A-44DD-9792-3D7ED20EABD2}"/>
                </a:ext>
              </a:extLst>
            </p:cNvPr>
            <p:cNvSpPr/>
            <p:nvPr/>
          </p:nvSpPr>
          <p:spPr>
            <a:xfrm>
              <a:off x="1809974" y="1534"/>
              <a:ext cx="2255727" cy="1353436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50" name="Dikdörtgen: Köşeleri Yuvarlatılmış 4">
              <a:extLst>
                <a:ext uri="{FF2B5EF4-FFF2-40B4-BE49-F238E27FC236}">
                  <a16:creationId xmlns:a16="http://schemas.microsoft.com/office/drawing/2014/main" id="{042C9B0F-6D9D-41E9-971A-2985B5865F62}"/>
                </a:ext>
              </a:extLst>
            </p:cNvPr>
            <p:cNvSpPr txBox="1"/>
            <p:nvPr/>
          </p:nvSpPr>
          <p:spPr>
            <a:xfrm>
              <a:off x="1849615" y="41175"/>
              <a:ext cx="2176445" cy="1274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2200" b="0" i="0" kern="1200" dirty="0">
                  <a:solidFill>
                    <a:schemeClr val="tx1"/>
                  </a:solidFill>
                  <a:latin typeface="+mn-lt"/>
                </a:rPr>
                <a:t>Öğrencilerin;</a:t>
              </a:r>
              <a:endParaRPr lang="en-US" sz="2200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4" name="Picture 3" descr="Soyut Mandala grafik tasarımı">
            <a:extLst>
              <a:ext uri="{FF2B5EF4-FFF2-40B4-BE49-F238E27FC236}">
                <a16:creationId xmlns:a16="http://schemas.microsoft.com/office/drawing/2014/main" id="{DFA4AD19-5178-4462-97DF-3FB1F37B52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5860" r="11999"/>
          <a:stretch/>
        </p:blipFill>
        <p:spPr>
          <a:xfrm>
            <a:off x="10290314" y="0"/>
            <a:ext cx="1901686" cy="1934412"/>
          </a:xfrm>
          <a:prstGeom prst="rect">
            <a:avLst/>
          </a:prstGeom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73977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3" name="Şerit: Yukarı Bükülmüş 22">
            <a:extLst>
              <a:ext uri="{FF2B5EF4-FFF2-40B4-BE49-F238E27FC236}">
                <a16:creationId xmlns:a16="http://schemas.microsoft.com/office/drawing/2014/main" id="{AD4A6D7A-DD31-4083-9AF1-97D06972BE84}"/>
              </a:ext>
            </a:extLst>
          </p:cNvPr>
          <p:cNvSpPr/>
          <p:nvPr/>
        </p:nvSpPr>
        <p:spPr>
          <a:xfrm>
            <a:off x="2416520" y="423088"/>
            <a:ext cx="7438680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Derslerin Açılması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965718F7-892E-4A84-989C-52987915A625}"/>
              </a:ext>
            </a:extLst>
          </p:cNvPr>
          <p:cNvSpPr txBox="1"/>
          <p:nvPr/>
        </p:nvSpPr>
        <p:spPr>
          <a:xfrm>
            <a:off x="390020" y="2431390"/>
            <a:ext cx="111662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/>
              <a:t>Üniversite seçmeli dersleri </a:t>
            </a:r>
            <a:r>
              <a:rPr lang="tr-TR" sz="2200" b="1" dirty="0">
                <a:solidFill>
                  <a:srgbClr val="002060"/>
                </a:solidFill>
              </a:rPr>
              <a:t>tüm</a:t>
            </a:r>
            <a:r>
              <a:rPr lang="tr-TR" sz="2200" dirty="0">
                <a:solidFill>
                  <a:srgbClr val="002060"/>
                </a:solidFill>
              </a:rPr>
              <a:t> ön lisans ve lisans programlarında </a:t>
            </a:r>
            <a:r>
              <a:rPr lang="tr-TR" sz="2200" dirty="0"/>
              <a:t>açılır.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/>
              <a:t> Açılacak dersler Üniversite Seçmeli Dersler Koordinatörlüğü tarafından</a:t>
            </a:r>
          </a:p>
          <a:p>
            <a:r>
              <a:rPr lang="tr-TR" sz="2200" dirty="0"/>
              <a:t> belirlenir ve Eğitim Komisyonunun incelemesinden sonra </a:t>
            </a:r>
            <a:r>
              <a:rPr lang="tr-TR" sz="2200" dirty="0">
                <a:solidFill>
                  <a:srgbClr val="002060"/>
                </a:solidFill>
              </a:rPr>
              <a:t>Senatonun onayı</a:t>
            </a:r>
          </a:p>
          <a:p>
            <a:r>
              <a:rPr lang="tr-TR" sz="2200" dirty="0">
                <a:solidFill>
                  <a:srgbClr val="002060"/>
                </a:solidFill>
              </a:rPr>
              <a:t> </a:t>
            </a:r>
            <a:r>
              <a:rPr lang="tr-TR" sz="2200" dirty="0"/>
              <a:t>ile kesinleşir.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/>
              <a:t> Üniversite seçmeli dersleri, </a:t>
            </a:r>
            <a:r>
              <a:rPr lang="tr-TR" sz="2200" dirty="0">
                <a:solidFill>
                  <a:srgbClr val="FF0000"/>
                </a:solidFill>
              </a:rPr>
              <a:t>her bir ders saati en az 30 (otuz) dakika</a:t>
            </a:r>
          </a:p>
          <a:p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/>
              <a:t>olacak şekilde </a:t>
            </a:r>
            <a:r>
              <a:rPr lang="tr-TR" sz="2200" dirty="0">
                <a:solidFill>
                  <a:srgbClr val="0070C0"/>
                </a:solidFill>
              </a:rPr>
              <a:t>haftada 2 (iki) ders saati </a:t>
            </a:r>
            <a:r>
              <a:rPr lang="tr-TR" sz="2200" dirty="0"/>
              <a:t>ve</a:t>
            </a:r>
            <a:r>
              <a:rPr lang="tr-TR" sz="2200" dirty="0">
                <a:solidFill>
                  <a:srgbClr val="FF0000"/>
                </a:solidFill>
              </a:rPr>
              <a:t> </a:t>
            </a:r>
            <a:r>
              <a:rPr lang="tr-TR" sz="2200" dirty="0">
                <a:solidFill>
                  <a:schemeClr val="accent5">
                    <a:lumMod val="50000"/>
                  </a:schemeClr>
                </a:solidFill>
              </a:rPr>
              <a:t>3 (üç) AKTS </a:t>
            </a:r>
            <a:r>
              <a:rPr lang="tr-TR" sz="2200" dirty="0"/>
              <a:t>olarak uygulanır.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dirty="0"/>
              <a:t>Üniversite seçmeli derslerinin ders kodları "ÜSD ..." şeklinde belirtilir.</a:t>
            </a:r>
          </a:p>
        </p:txBody>
      </p:sp>
      <p:sp>
        <p:nvSpPr>
          <p:cNvPr id="18" name="Yıldız: 10 Nokta 17">
            <a:extLst>
              <a:ext uri="{FF2B5EF4-FFF2-40B4-BE49-F238E27FC236}">
                <a16:creationId xmlns:a16="http://schemas.microsoft.com/office/drawing/2014/main" id="{3A3DF72E-9DD8-41C6-A479-5B9331D4EDCF}"/>
              </a:ext>
            </a:extLst>
          </p:cNvPr>
          <p:cNvSpPr/>
          <p:nvPr/>
        </p:nvSpPr>
        <p:spPr>
          <a:xfrm>
            <a:off x="10346083" y="3397119"/>
            <a:ext cx="1681134" cy="1280320"/>
          </a:xfrm>
          <a:prstGeom prst="star10">
            <a:avLst/>
          </a:prstGeom>
          <a:ln w="57150" cmpd="dbl">
            <a:solidFill>
              <a:srgbClr val="FB5B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(İKİ) DERS SAATİ</a:t>
            </a:r>
          </a:p>
        </p:txBody>
      </p:sp>
      <p:pic>
        <p:nvPicPr>
          <p:cNvPr id="1032" name="Picture 8" descr="30 Dakika by Mustafa Mez">
            <a:extLst>
              <a:ext uri="{FF2B5EF4-FFF2-40B4-BE49-F238E27FC236}">
                <a16:creationId xmlns:a16="http://schemas.microsoft.com/office/drawing/2014/main" id="{191D2897-ED6C-41AA-B802-9F634F66A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711" y="2067709"/>
            <a:ext cx="1471879" cy="106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Yıldız: 10 Nokta 21">
            <a:extLst>
              <a:ext uri="{FF2B5EF4-FFF2-40B4-BE49-F238E27FC236}">
                <a16:creationId xmlns:a16="http://schemas.microsoft.com/office/drawing/2014/main" id="{0C5CFAEA-E2E2-41DE-BE75-42D6307FE25A}"/>
              </a:ext>
            </a:extLst>
          </p:cNvPr>
          <p:cNvSpPr/>
          <p:nvPr/>
        </p:nvSpPr>
        <p:spPr>
          <a:xfrm>
            <a:off x="10359959" y="4944396"/>
            <a:ext cx="1828685" cy="1433224"/>
          </a:xfrm>
          <a:prstGeom prst="star10">
            <a:avLst>
              <a:gd name="adj" fmla="val 26907"/>
              <a:gd name="hf" fmla="val 1051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16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tr-TR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(ÜÇ) AKTS</a:t>
            </a:r>
          </a:p>
          <a:p>
            <a:pPr algn="ctr"/>
            <a:endParaRPr lang="tr-TR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02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93814116-CA04-4C41-846D-33C6DF35DFAB}"/>
              </a:ext>
            </a:extLst>
          </p:cNvPr>
          <p:cNvSpPr txBox="1"/>
          <p:nvPr/>
        </p:nvSpPr>
        <p:spPr>
          <a:xfrm>
            <a:off x="528496" y="2237534"/>
            <a:ext cx="1099036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200" dirty="0"/>
              <a:t>Üniversite seçmeli dersleri </a:t>
            </a:r>
            <a:r>
              <a:rPr lang="tr-TR" sz="2200" dirty="0">
                <a:solidFill>
                  <a:srgbClr val="FF0000"/>
                </a:solidFill>
              </a:rPr>
              <a:t>uzaktan öğretim yoluyla </a:t>
            </a:r>
            <a:r>
              <a:rPr lang="tr-TR" sz="2200" dirty="0"/>
              <a:t>verilir. Üniversite Seçmeli</a:t>
            </a:r>
          </a:p>
          <a:p>
            <a:r>
              <a:rPr lang="tr-TR" sz="2200" dirty="0"/>
              <a:t>Dersler Koordinatörlüğünün uygun bulması halinde bazı dersler örgün eğitim yoluyla da verilebilir.</a:t>
            </a:r>
          </a:p>
          <a:p>
            <a:endParaRPr lang="tr-TR" sz="2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200" dirty="0"/>
              <a:t>Senato tarafından onaylanan üniversite seçmeli dersleri</a:t>
            </a:r>
          </a:p>
          <a:p>
            <a:r>
              <a:rPr lang="tr-TR" sz="2200" dirty="0"/>
              <a:t> Öğrenci İşleri Daire Başkanlığı tarafından açılır.</a:t>
            </a:r>
          </a:p>
          <a:p>
            <a:endParaRPr lang="tr-TR" sz="32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sz="2200" dirty="0"/>
              <a:t>Üniversite seçmeli derslerinin haftalık ders programları Karabük Üniversitesi</a:t>
            </a:r>
          </a:p>
          <a:p>
            <a:r>
              <a:rPr lang="tr-TR" sz="2200" dirty="0"/>
              <a:t>Uzaktan Eğitim Uygulama ve Araştırma Merkezi ile iş birliği yapılarak planlanır ve Üniversite Seçmeli Dersler Koordinatörlüğü tarafından ilan edilir.</a:t>
            </a:r>
          </a:p>
        </p:txBody>
      </p:sp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416520" y="423088"/>
            <a:ext cx="7198566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Derslerin Açılması</a:t>
            </a:r>
            <a:endParaRPr lang="tr-T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Kaymakam Çiğdem'den Uzaktan Eğitim Mesajı">
            <a:extLst>
              <a:ext uri="{FF2B5EF4-FFF2-40B4-BE49-F238E27FC236}">
                <a16:creationId xmlns:a16="http://schemas.microsoft.com/office/drawing/2014/main" id="{72705B9A-0531-4151-AB3A-FFC194B0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377" y="3166196"/>
            <a:ext cx="2477201" cy="15112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54294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5" name="Metin kutusu 14">
            <a:extLst>
              <a:ext uri="{FF2B5EF4-FFF2-40B4-BE49-F238E27FC236}">
                <a16:creationId xmlns:a16="http://schemas.microsoft.com/office/drawing/2014/main" id="{93814116-CA04-4C41-846D-33C6DF35DFAB}"/>
              </a:ext>
            </a:extLst>
          </p:cNvPr>
          <p:cNvSpPr txBox="1"/>
          <p:nvPr/>
        </p:nvSpPr>
        <p:spPr>
          <a:xfrm>
            <a:off x="430677" y="2375814"/>
            <a:ext cx="1142265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/>
              <a:t>Öğrenciler akademik takvimde belirtilen </a:t>
            </a:r>
            <a:r>
              <a:rPr lang="tr-TR" sz="2200" dirty="0">
                <a:solidFill>
                  <a:srgbClr val="002060"/>
                </a:solidFill>
              </a:rPr>
              <a:t>ders alma dönemlerinde </a:t>
            </a:r>
            <a:r>
              <a:rPr lang="tr-TR" sz="2200" dirty="0"/>
              <a:t>üniversite seçmeli </a:t>
            </a:r>
            <a:r>
              <a:rPr lang="tr-TR" sz="2200" dirty="0">
                <a:solidFill>
                  <a:srgbClr val="002060"/>
                </a:solidFill>
              </a:rPr>
              <a:t>derslerini alırlar</a:t>
            </a:r>
            <a:r>
              <a:rPr lang="tr-TR" sz="2200" dirty="0"/>
              <a:t>.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/>
              <a:t>  Öğrenciler ilgili yarıyılda </a:t>
            </a:r>
            <a:r>
              <a:rPr lang="tr-TR" sz="2200" dirty="0">
                <a:solidFill>
                  <a:srgbClr val="FF0000"/>
                </a:solidFill>
              </a:rPr>
              <a:t>açılan üniversite seçmeli dersleri arasından </a:t>
            </a:r>
            <a:r>
              <a:rPr lang="tr-TR" sz="2200" dirty="0"/>
              <a:t>ders alma işlemlerini yaparlar. </a:t>
            </a:r>
          </a:p>
          <a:p>
            <a:endParaRPr lang="tr-TR" sz="2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/>
              <a:t> Öğrenciler bağlı bulundukları öğretim planlarında zorunlu/seçmeli ders olarak yer alan </a:t>
            </a:r>
            <a:r>
              <a:rPr lang="tr-TR" sz="2200" dirty="0">
                <a:solidFill>
                  <a:srgbClr val="00B0F0"/>
                </a:solidFill>
              </a:rPr>
              <a:t>aynı isimli/içerikli dersleri </a:t>
            </a:r>
            <a:r>
              <a:rPr lang="tr-TR" sz="2200" dirty="0"/>
              <a:t>üniversite seçmeli ders havuzundan </a:t>
            </a:r>
            <a:r>
              <a:rPr lang="tr-TR" sz="2200" dirty="0">
                <a:solidFill>
                  <a:srgbClr val="00B0F0"/>
                </a:solidFill>
              </a:rPr>
              <a:t>alamazlar</a:t>
            </a:r>
            <a:r>
              <a:rPr lang="tr-TR" sz="2200" dirty="0"/>
              <a:t>.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/>
              <a:t> Ders alma işlemini tamamlayan öğrencilerin dersleri danışman onayı ile kesinleşir.</a:t>
            </a:r>
          </a:p>
        </p:txBody>
      </p:sp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416520" y="423088"/>
            <a:ext cx="7198566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2060"/>
                </a:solidFill>
              </a:rPr>
              <a:t>Derslere Kayıt</a:t>
            </a:r>
            <a:endParaRPr lang="tr-TR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kayıt butonu | 3. Ulusal Microct Güz Okulu">
            <a:extLst>
              <a:ext uri="{FF2B5EF4-FFF2-40B4-BE49-F238E27FC236}">
                <a16:creationId xmlns:a16="http://schemas.microsoft.com/office/drawing/2014/main" id="{C4C51CBB-BF57-4870-AF9F-0F6983C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51" y="232244"/>
            <a:ext cx="1837739" cy="13519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0258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416520" y="423088"/>
            <a:ext cx="7198566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2060"/>
                </a:solidFill>
              </a:rPr>
              <a:t>Derslere Kayıt</a:t>
            </a:r>
            <a:endParaRPr lang="tr-TR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kayıt butonu | 3. Ulusal Microct Güz Okulu">
            <a:extLst>
              <a:ext uri="{FF2B5EF4-FFF2-40B4-BE49-F238E27FC236}">
                <a16:creationId xmlns:a16="http://schemas.microsoft.com/office/drawing/2014/main" id="{C4C51CBB-BF57-4870-AF9F-0F6983C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74" y="278966"/>
            <a:ext cx="1763115" cy="1284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2E6D56F6-9F21-4D7D-8BB3-9DCAB2DB3F5E}"/>
              </a:ext>
            </a:extLst>
          </p:cNvPr>
          <p:cNvSpPr txBox="1"/>
          <p:nvPr/>
        </p:nvSpPr>
        <p:spPr>
          <a:xfrm>
            <a:off x="400674" y="2180553"/>
            <a:ext cx="11588912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200" dirty="0"/>
              <a:t>Bir yıl süreli </a:t>
            </a:r>
            <a:r>
              <a:rPr lang="tr-TR" sz="2200" dirty="0">
                <a:solidFill>
                  <a:srgbClr val="FF0000"/>
                </a:solidFill>
              </a:rPr>
              <a:t>yabancı dil hazırlık sınıfı </a:t>
            </a:r>
            <a:r>
              <a:rPr lang="tr-TR" sz="2200" b="1" dirty="0">
                <a:solidFill>
                  <a:srgbClr val="FF0000"/>
                </a:solidFill>
              </a:rPr>
              <a:t>hariç</a:t>
            </a:r>
            <a:r>
              <a:rPr lang="tr-TR" sz="2200" dirty="0"/>
              <a:t>,</a:t>
            </a:r>
          </a:p>
          <a:p>
            <a:endParaRPr lang="tr-TR" sz="2200" dirty="0"/>
          </a:p>
          <a:p>
            <a:r>
              <a:rPr lang="tr-TR" sz="2200" dirty="0"/>
              <a:t>Kayıt olduğu programa ilişkin derslerin verildiği dönemden başlamak üzere;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/>
              <a:t>Ön lisans </a:t>
            </a:r>
            <a:r>
              <a:rPr lang="tr-TR" sz="2200" dirty="0"/>
              <a:t>öğrencileri </a:t>
            </a:r>
            <a:r>
              <a:rPr lang="tr-TR" sz="2200" b="1" dirty="0"/>
              <a:t>tüm yarıyıllarda en az 1 (bir) ders</a:t>
            </a:r>
            <a:r>
              <a:rPr lang="tr-TR" sz="2200" dirty="0"/>
              <a:t> olmak üzere toplam </a:t>
            </a:r>
            <a:r>
              <a:rPr lang="tr-TR" sz="2200" b="1" dirty="0"/>
              <a:t>4 (dört)</a:t>
            </a:r>
            <a:r>
              <a:rPr lang="tr-TR" sz="2200" dirty="0"/>
              <a:t>,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rgbClr val="002060"/>
                </a:solidFill>
              </a:rPr>
              <a:t>Lisans</a:t>
            </a:r>
            <a:r>
              <a:rPr lang="tr-TR" sz="2200" dirty="0"/>
              <a:t> öğrencileri </a:t>
            </a:r>
            <a:r>
              <a:rPr lang="tr-TR" sz="2200" b="1" dirty="0">
                <a:solidFill>
                  <a:srgbClr val="002060"/>
                </a:solidFill>
              </a:rPr>
              <a:t>tüm yarıyıllarda en az 1 (bir) ders</a:t>
            </a:r>
            <a:r>
              <a:rPr lang="tr-TR" sz="2200" dirty="0"/>
              <a:t> olmak üzere toplam </a:t>
            </a:r>
            <a:r>
              <a:rPr lang="tr-TR" sz="2200" b="1" dirty="0">
                <a:solidFill>
                  <a:srgbClr val="002060"/>
                </a:solidFill>
              </a:rPr>
              <a:t>8 (sekiz),</a:t>
            </a:r>
          </a:p>
          <a:p>
            <a:endParaRPr lang="tr-TR" sz="2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b="1" dirty="0">
                <a:solidFill>
                  <a:schemeClr val="accent6">
                    <a:lumMod val="50000"/>
                  </a:schemeClr>
                </a:solidFill>
              </a:rPr>
              <a:t>Tıp Fakültesi ve Diş Hekimliği </a:t>
            </a:r>
            <a:r>
              <a:rPr lang="tr-TR" sz="2200" dirty="0"/>
              <a:t>Fakültesi öğrencileri ise </a:t>
            </a:r>
            <a:r>
              <a:rPr lang="tr-TR" sz="2200" b="1" dirty="0">
                <a:solidFill>
                  <a:schemeClr val="accent6">
                    <a:lumMod val="50000"/>
                  </a:schemeClr>
                </a:solidFill>
              </a:rPr>
              <a:t>ilk dört yılındaki tüm yarıyıllarda en az 1 (bir) ders </a:t>
            </a:r>
            <a:r>
              <a:rPr lang="tr-TR" sz="2200" dirty="0"/>
              <a:t>olmak üzere toplam </a:t>
            </a:r>
            <a:r>
              <a:rPr lang="tr-TR" sz="2200" b="1" dirty="0">
                <a:solidFill>
                  <a:schemeClr val="accent6">
                    <a:lumMod val="50000"/>
                  </a:schemeClr>
                </a:solidFill>
              </a:rPr>
              <a:t>8 (sekiz) </a:t>
            </a:r>
            <a:r>
              <a:rPr lang="tr-TR" sz="2200" dirty="0"/>
              <a:t>ÜSD almak ve başarılı olmak zorundadır.</a:t>
            </a:r>
          </a:p>
        </p:txBody>
      </p:sp>
      <p:sp>
        <p:nvSpPr>
          <p:cNvPr id="15" name="Yıldız: 10 Nokta 14">
            <a:extLst>
              <a:ext uri="{FF2B5EF4-FFF2-40B4-BE49-F238E27FC236}">
                <a16:creationId xmlns:a16="http://schemas.microsoft.com/office/drawing/2014/main" id="{19C8D911-BE55-44F1-B7AA-60004A65E1DC}"/>
              </a:ext>
            </a:extLst>
          </p:cNvPr>
          <p:cNvSpPr/>
          <p:nvPr/>
        </p:nvSpPr>
        <p:spPr>
          <a:xfrm>
            <a:off x="10154359" y="1934411"/>
            <a:ext cx="2037642" cy="1482077"/>
          </a:xfrm>
          <a:prstGeom prst="star10">
            <a:avLst/>
          </a:prstGeom>
          <a:ln w="57150" cmpd="dbl">
            <a:solidFill>
              <a:srgbClr val="FB5B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AZ</a:t>
            </a:r>
          </a:p>
          <a:p>
            <a:pPr algn="ctr"/>
            <a:r>
              <a:rPr lang="tr-TR" sz="2200" b="1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(BİR) ÜSD</a:t>
            </a:r>
          </a:p>
        </p:txBody>
      </p:sp>
    </p:spTree>
    <p:extLst>
      <p:ext uri="{BB962C8B-B14F-4D97-AF65-F5344CB8AC3E}">
        <p14:creationId xmlns:p14="http://schemas.microsoft.com/office/powerpoint/2010/main" val="4000694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416520" y="423088"/>
            <a:ext cx="7198566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2060"/>
                </a:solidFill>
              </a:rPr>
              <a:t>Derslere Kayıt</a:t>
            </a:r>
            <a:endParaRPr lang="tr-TR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kayıt butonu | 3. Ulusal Microct Güz Okulu">
            <a:extLst>
              <a:ext uri="{FF2B5EF4-FFF2-40B4-BE49-F238E27FC236}">
                <a16:creationId xmlns:a16="http://schemas.microsoft.com/office/drawing/2014/main" id="{C4C51CBB-BF57-4870-AF9F-0F6983C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74" y="278966"/>
            <a:ext cx="1763115" cy="1284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2E6D56F6-9F21-4D7D-8BB3-9DCAB2DB3F5E}"/>
              </a:ext>
            </a:extLst>
          </p:cNvPr>
          <p:cNvSpPr txBox="1"/>
          <p:nvPr/>
        </p:nvSpPr>
        <p:spPr>
          <a:xfrm>
            <a:off x="686445" y="2537861"/>
            <a:ext cx="102802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- Yatay/dikey geçiş,</a:t>
            </a:r>
          </a:p>
          <a:p>
            <a:endParaRPr lang="tr-TR" sz="2400" dirty="0"/>
          </a:p>
          <a:p>
            <a:r>
              <a:rPr lang="tr-TR" sz="2400" dirty="0"/>
              <a:t>- Lisans tamamlama yoluyla kayıt yaptıran öğrenciler ile</a:t>
            </a:r>
          </a:p>
          <a:p>
            <a:endParaRPr lang="tr-TR" sz="2400" dirty="0"/>
          </a:p>
          <a:p>
            <a:r>
              <a:rPr lang="tr-TR" sz="2400" dirty="0"/>
              <a:t>- 2020-2021 Eğitim Öğretim yılı</a:t>
            </a:r>
            <a:r>
              <a:rPr lang="tr-TR" sz="2400" b="1" dirty="0">
                <a:solidFill>
                  <a:srgbClr val="C00000"/>
                </a:solidFill>
              </a:rPr>
              <a:t> öncesinde </a:t>
            </a:r>
            <a:r>
              <a:rPr lang="tr-TR" sz="2400" dirty="0"/>
              <a:t>kayıt yaptıran </a:t>
            </a:r>
          </a:p>
          <a:p>
            <a:endParaRPr lang="tr-TR" sz="2400" dirty="0"/>
          </a:p>
          <a:p>
            <a:r>
              <a:rPr lang="tr-TR" sz="2400" dirty="0"/>
              <a:t>öğrencilerin alacakları ÜSD sayıları, öğrencilerin bağlı olduğu </a:t>
            </a:r>
            <a:r>
              <a:rPr lang="tr-TR" sz="2400" dirty="0">
                <a:solidFill>
                  <a:srgbClr val="C00000"/>
                </a:solidFill>
              </a:rPr>
              <a:t>müfredat yılı baz alınarak </a:t>
            </a:r>
            <a:r>
              <a:rPr lang="tr-TR" sz="2400" dirty="0"/>
              <a:t>belirlenir. </a:t>
            </a:r>
            <a:endParaRPr lang="tr-TR" sz="2200" dirty="0"/>
          </a:p>
        </p:txBody>
      </p:sp>
      <p:pic>
        <p:nvPicPr>
          <p:cNvPr id="2050" name="Picture 2" descr="Yatay ve dikey geçiş arasındaki fark nedir?">
            <a:extLst>
              <a:ext uri="{FF2B5EF4-FFF2-40B4-BE49-F238E27FC236}">
                <a16:creationId xmlns:a16="http://schemas.microsoft.com/office/drawing/2014/main" id="{1D8988A4-080B-4DB3-888C-E9C4F4D52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98" y="2238111"/>
            <a:ext cx="2531763" cy="212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320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416520" y="423088"/>
            <a:ext cx="7198566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2060"/>
                </a:solidFill>
              </a:rPr>
              <a:t>Derslere Kayıt</a:t>
            </a:r>
            <a:endParaRPr lang="tr-TR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kayıt butonu | 3. Ulusal Microct Güz Okulu">
            <a:extLst>
              <a:ext uri="{FF2B5EF4-FFF2-40B4-BE49-F238E27FC236}">
                <a16:creationId xmlns:a16="http://schemas.microsoft.com/office/drawing/2014/main" id="{C4C51CBB-BF57-4870-AF9F-0F6983C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74" y="278966"/>
            <a:ext cx="1763115" cy="1284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2E6D56F6-9F21-4D7D-8BB3-9DCAB2DB3F5E}"/>
              </a:ext>
            </a:extLst>
          </p:cNvPr>
          <p:cNvSpPr txBox="1"/>
          <p:nvPr/>
        </p:nvSpPr>
        <p:spPr>
          <a:xfrm>
            <a:off x="201842" y="2574959"/>
            <a:ext cx="116402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400" dirty="0"/>
              <a:t>Öğrencilerin almaları gereken </a:t>
            </a:r>
            <a:r>
              <a:rPr lang="tr-TR" sz="2400" b="1" dirty="0">
                <a:solidFill>
                  <a:srgbClr val="002060"/>
                </a:solidFill>
              </a:rPr>
              <a:t>üniversite seçmeli dersleri</a:t>
            </a:r>
            <a:r>
              <a:rPr lang="tr-TR" sz="2400" dirty="0"/>
              <a:t>, Karabük Üniversitesi Ön Lisans, Lisans Eğitim-Öğretim ve Sınav Yönetmeliğinin ders alma işlemlerine ilişkin 21. Maddesinde yer alan </a:t>
            </a:r>
            <a:r>
              <a:rPr lang="tr-TR" sz="2400" b="1" dirty="0">
                <a:solidFill>
                  <a:srgbClr val="002060"/>
                </a:solidFill>
              </a:rPr>
              <a:t>AKTS kredi hesaplamalarına dâhil edilmez.</a:t>
            </a:r>
            <a:r>
              <a:rPr lang="tr-TR" sz="2400" dirty="0">
                <a:solidFill>
                  <a:srgbClr val="002060"/>
                </a:solidFill>
              </a:rPr>
              <a:t> </a:t>
            </a:r>
            <a:r>
              <a:rPr lang="tr-TR" sz="2400" dirty="0"/>
              <a:t>Ancak almış oldukları bu dersler AKTS kredileri ile birlikte </a:t>
            </a:r>
            <a:r>
              <a:rPr lang="tr-TR" sz="2400" dirty="0">
                <a:solidFill>
                  <a:srgbClr val="0070C0"/>
                </a:solidFill>
              </a:rPr>
              <a:t>not durum belgelerine (transkriptlerine) yansıtılır.</a:t>
            </a:r>
          </a:p>
          <a:p>
            <a:pPr algn="just"/>
            <a:endParaRPr lang="tr-TR" sz="2400" dirty="0"/>
          </a:p>
          <a:p>
            <a:pPr algn="ctr"/>
            <a:r>
              <a:rPr lang="tr-TR" sz="2400" dirty="0"/>
              <a:t>					            * Öğrenciler </a:t>
            </a:r>
            <a:r>
              <a:rPr lang="tr-TR" sz="2400" b="1" dirty="0">
                <a:solidFill>
                  <a:srgbClr val="FF0000"/>
                </a:solidFill>
              </a:rPr>
              <a:t>başarısız oldukları ÜSD yerine </a:t>
            </a:r>
            <a:r>
              <a:rPr lang="tr-TR" sz="2400" dirty="0"/>
              <a:t>öğretim 					                   planlarında </a:t>
            </a:r>
            <a:r>
              <a:rPr lang="tr-TR" sz="2400" dirty="0">
                <a:solidFill>
                  <a:srgbClr val="FF0000"/>
                </a:solidFill>
              </a:rPr>
              <a:t>aynı yarıyılda yer alan </a:t>
            </a:r>
            <a:r>
              <a:rPr lang="tr-TR" sz="2400" b="1" dirty="0">
                <a:solidFill>
                  <a:srgbClr val="FF0000"/>
                </a:solidFill>
              </a:rPr>
              <a:t>farklı bir ÜSD </a:t>
            </a:r>
            <a:r>
              <a:rPr lang="tr-TR" sz="2400" dirty="0"/>
              <a:t>alabilirler.</a:t>
            </a:r>
            <a:endParaRPr lang="tr-TR" sz="2200" dirty="0"/>
          </a:p>
        </p:txBody>
      </p:sp>
      <p:pic>
        <p:nvPicPr>
          <p:cNvPr id="4102" name="Picture 6" descr="Başarısızlık Duygusunun İnsana Kazandırdığı Şeyler - Ekşi Şeyler">
            <a:extLst>
              <a:ext uri="{FF2B5EF4-FFF2-40B4-BE49-F238E27FC236}">
                <a16:creationId xmlns:a16="http://schemas.microsoft.com/office/drawing/2014/main" id="{0ED0D6DE-7627-47F4-B02B-DF8A710D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2" y="4581156"/>
            <a:ext cx="2278371" cy="13904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611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7620302-BEE8-1447-8324-5F4178AA1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194" name="Freeform 37">
              <a:extLst>
                <a:ext uri="{FF2B5EF4-FFF2-40B4-BE49-F238E27FC236}">
                  <a16:creationId xmlns:a16="http://schemas.microsoft.com/office/drawing/2014/main" id="{075332F5-EA0C-8B40-ADC9-D024EBD771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5" name="Freeform 39">
              <a:extLst>
                <a:ext uri="{FF2B5EF4-FFF2-40B4-BE49-F238E27FC236}">
                  <a16:creationId xmlns:a16="http://schemas.microsoft.com/office/drawing/2014/main" id="{2619F114-DF39-F544-B487-5430D00E1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 41">
              <a:extLst>
                <a:ext uri="{FF2B5EF4-FFF2-40B4-BE49-F238E27FC236}">
                  <a16:creationId xmlns:a16="http://schemas.microsoft.com/office/drawing/2014/main" id="{5CDF6368-32C4-A64F-8D2E-11DE400CD9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7" name="Freeform 42">
              <a:extLst>
                <a:ext uri="{FF2B5EF4-FFF2-40B4-BE49-F238E27FC236}">
                  <a16:creationId xmlns:a16="http://schemas.microsoft.com/office/drawing/2014/main" id="{148F19D8-49E5-0945-BC17-56044D43D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68C50EA3-7CF1-9542-A21D-5B3EBACC5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>
            <a:extLst>
              <a:ext uri="{FF2B5EF4-FFF2-40B4-BE49-F238E27FC236}">
                <a16:creationId xmlns:a16="http://schemas.microsoft.com/office/drawing/2014/main" id="{58F21CB7-F450-4F82-8205-D426B96D4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77" y="436490"/>
            <a:ext cx="1214882" cy="931478"/>
          </a:xfrm>
          <a:prstGeom prst="rect">
            <a:avLst/>
          </a:prstGeom>
          <a:ln>
            <a:solidFill>
              <a:srgbClr val="002060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3" name="Resim 52">
            <a:extLst>
              <a:ext uri="{FF2B5EF4-FFF2-40B4-BE49-F238E27FC236}">
                <a16:creationId xmlns:a16="http://schemas.microsoft.com/office/drawing/2014/main" id="{48266115-30C4-467C-B4ED-EDEBFA5593CA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211" y="6202596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56" name="Resim 55">
            <a:extLst>
              <a:ext uri="{FF2B5EF4-FFF2-40B4-BE49-F238E27FC236}">
                <a16:creationId xmlns:a16="http://schemas.microsoft.com/office/drawing/2014/main" id="{2E58AB0E-592C-4207-9489-8F72CEE1ACA5}"/>
              </a:ext>
            </a:extLst>
          </p:cNvPr>
          <p:cNvPicPr/>
          <p:nvPr/>
        </p:nvPicPr>
        <p:blipFill>
          <a:blip r:embed="rId3" cstate="print">
            <a:clrChange>
              <a:clrFrom>
                <a:srgbClr val="9A9A9A"/>
              </a:clrFrom>
              <a:clrTo>
                <a:srgbClr val="9A9A9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019" y="6222688"/>
            <a:ext cx="846945" cy="5456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6" name="Şerit: Yukarı Bükülmüş 15">
            <a:extLst>
              <a:ext uri="{FF2B5EF4-FFF2-40B4-BE49-F238E27FC236}">
                <a16:creationId xmlns:a16="http://schemas.microsoft.com/office/drawing/2014/main" id="{62D38372-C6C3-4498-B62D-53717E97780C}"/>
              </a:ext>
            </a:extLst>
          </p:cNvPr>
          <p:cNvSpPr/>
          <p:nvPr/>
        </p:nvSpPr>
        <p:spPr>
          <a:xfrm>
            <a:off x="2416520" y="423088"/>
            <a:ext cx="7198566" cy="931478"/>
          </a:xfrm>
          <a:prstGeom prst="ribbon2">
            <a:avLst>
              <a:gd name="adj1" fmla="val 9447"/>
              <a:gd name="adj2" fmla="val 60970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rgbClr val="002060"/>
                </a:solidFill>
              </a:rPr>
              <a:t>Derslere Kayıt</a:t>
            </a:r>
            <a:endParaRPr lang="tr-TR" sz="2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2" descr="kayıt butonu | 3. Ulusal Microct Güz Okulu">
            <a:extLst>
              <a:ext uri="{FF2B5EF4-FFF2-40B4-BE49-F238E27FC236}">
                <a16:creationId xmlns:a16="http://schemas.microsoft.com/office/drawing/2014/main" id="{C4C51CBB-BF57-4870-AF9F-0F6983C5D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374" y="278966"/>
            <a:ext cx="1763115" cy="12846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Metin kutusu 17">
            <a:extLst>
              <a:ext uri="{FF2B5EF4-FFF2-40B4-BE49-F238E27FC236}">
                <a16:creationId xmlns:a16="http://schemas.microsoft.com/office/drawing/2014/main" id="{2E6D56F6-9F21-4D7D-8BB3-9DCAB2DB3F5E}"/>
              </a:ext>
            </a:extLst>
          </p:cNvPr>
          <p:cNvSpPr txBox="1"/>
          <p:nvPr/>
        </p:nvSpPr>
        <p:spPr>
          <a:xfrm>
            <a:off x="565150" y="2423372"/>
            <a:ext cx="88395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400" dirty="0"/>
              <a:t> Öğrenciler kendi istekleri doğrultusunda</a:t>
            </a:r>
          </a:p>
          <a:p>
            <a:endParaRPr lang="tr-TR" sz="2400" dirty="0"/>
          </a:p>
          <a:p>
            <a:r>
              <a:rPr lang="tr-TR" sz="2400" dirty="0"/>
              <a:t> tüm yarıyıllarda </a:t>
            </a:r>
            <a:r>
              <a:rPr lang="tr-TR" sz="2400" b="1" dirty="0">
                <a:solidFill>
                  <a:srgbClr val="FF0000"/>
                </a:solidFill>
              </a:rPr>
              <a:t>en fazla 2 (iki) ÜSD </a:t>
            </a:r>
            <a:r>
              <a:rPr lang="tr-TR" sz="2400" dirty="0"/>
              <a:t>alabilirler</a:t>
            </a:r>
          </a:p>
          <a:p>
            <a:endParaRPr lang="tr-TR" sz="2400" dirty="0"/>
          </a:p>
          <a:p>
            <a:r>
              <a:rPr lang="tr-TR" sz="2400" dirty="0"/>
              <a:t> ancak her yarıyıl </a:t>
            </a:r>
            <a:r>
              <a:rPr lang="tr-TR" sz="2400" dirty="0">
                <a:solidFill>
                  <a:srgbClr val="0070C0"/>
                </a:solidFill>
              </a:rPr>
              <a:t>birden fazla alınan </a:t>
            </a:r>
            <a:r>
              <a:rPr lang="tr-TR" sz="2400" dirty="0"/>
              <a:t> üniversite seçmeli dersi</a:t>
            </a:r>
          </a:p>
          <a:p>
            <a:endParaRPr lang="tr-TR" sz="2400" dirty="0"/>
          </a:p>
          <a:p>
            <a:r>
              <a:rPr lang="tr-TR" sz="2400" dirty="0"/>
              <a:t> sonraki ve/veya önceki yarıyıllarda alınması gereken</a:t>
            </a:r>
          </a:p>
          <a:p>
            <a:endParaRPr lang="tr-TR" sz="2400" dirty="0"/>
          </a:p>
          <a:p>
            <a:r>
              <a:rPr lang="tr-TR" sz="2400" dirty="0"/>
              <a:t> </a:t>
            </a:r>
            <a:r>
              <a:rPr lang="tr-TR" sz="2400" dirty="0">
                <a:solidFill>
                  <a:srgbClr val="0070C0"/>
                </a:solidFill>
              </a:rPr>
              <a:t>ÜSD yerine saydırılamaz</a:t>
            </a:r>
            <a:r>
              <a:rPr lang="tr-TR" sz="2400" dirty="0"/>
              <a:t>.</a:t>
            </a:r>
            <a:endParaRPr lang="tr-TR" sz="2200" dirty="0"/>
          </a:p>
        </p:txBody>
      </p:sp>
      <p:sp>
        <p:nvSpPr>
          <p:cNvPr id="15" name="Yıldız: 10 Nokta 14">
            <a:extLst>
              <a:ext uri="{FF2B5EF4-FFF2-40B4-BE49-F238E27FC236}">
                <a16:creationId xmlns:a16="http://schemas.microsoft.com/office/drawing/2014/main" id="{F6029110-0314-48D9-9321-522CE23A35C0}"/>
              </a:ext>
            </a:extLst>
          </p:cNvPr>
          <p:cNvSpPr/>
          <p:nvPr/>
        </p:nvSpPr>
        <p:spPr>
          <a:xfrm>
            <a:off x="7490180" y="1984128"/>
            <a:ext cx="2479666" cy="1742327"/>
          </a:xfrm>
          <a:prstGeom prst="star10">
            <a:avLst/>
          </a:prstGeom>
          <a:ln w="57150" cmpd="dbl">
            <a:solidFill>
              <a:srgbClr val="FB5B7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40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FAZLA 2 (İKİ) ÜSD</a:t>
            </a:r>
          </a:p>
        </p:txBody>
      </p:sp>
      <p:sp>
        <p:nvSpPr>
          <p:cNvPr id="19" name="Yıldız: 10 Nokta 18">
            <a:extLst>
              <a:ext uri="{FF2B5EF4-FFF2-40B4-BE49-F238E27FC236}">
                <a16:creationId xmlns:a16="http://schemas.microsoft.com/office/drawing/2014/main" id="{A93EB3A0-153C-4B0B-9F51-0AF6371792F0}"/>
              </a:ext>
            </a:extLst>
          </p:cNvPr>
          <p:cNvSpPr/>
          <p:nvPr/>
        </p:nvSpPr>
        <p:spPr>
          <a:xfrm>
            <a:off x="9404696" y="3319124"/>
            <a:ext cx="2653993" cy="2022798"/>
          </a:xfrm>
          <a:prstGeom prst="star10">
            <a:avLst>
              <a:gd name="adj" fmla="val 33351"/>
              <a:gd name="hf" fmla="val 1051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BİRDEN FAZLA ALINAN ÜSD </a:t>
            </a:r>
            <a:endParaRPr lang="tr-TR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Ünlem işareti stok fotoğraflar | Ünlem işareti telifsiz resimler, görseller  | Depositphotos">
            <a:extLst>
              <a:ext uri="{FF2B5EF4-FFF2-40B4-BE49-F238E27FC236}">
                <a16:creationId xmlns:a16="http://schemas.microsoft.com/office/drawing/2014/main" id="{497B97AF-3BC9-49A2-8831-EF925FA3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598" y="4795261"/>
            <a:ext cx="1392673" cy="1286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40687390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233A3D"/>
      </a:dk2>
      <a:lt2>
        <a:srgbClr val="E8E5E2"/>
      </a:lt2>
      <a:accent1>
        <a:srgbClr val="77A6DE"/>
      </a:accent1>
      <a:accent2>
        <a:srgbClr val="4EAEBD"/>
      </a:accent2>
      <a:accent3>
        <a:srgbClr val="5AB299"/>
      </a:accent3>
      <a:accent4>
        <a:srgbClr val="51B66F"/>
      </a:accent4>
      <a:accent5>
        <a:srgbClr val="60B455"/>
      </a:accent5>
      <a:accent6>
        <a:srgbClr val="83B14E"/>
      </a:accent6>
      <a:hlink>
        <a:srgbClr val="9A7E5D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1003</TotalTime>
  <Words>738</Words>
  <Application>Microsoft Office PowerPoint</Application>
  <PresentationFormat>Geniş ekran</PresentationFormat>
  <Paragraphs>99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Neue Haas Grotesk Text Pro</vt:lpstr>
      <vt:lpstr>Times New Roman</vt:lpstr>
      <vt:lpstr>Wingdings</vt:lpstr>
      <vt:lpstr>PunchcardVTI</vt:lpstr>
      <vt:lpstr>KARABÜK ÜNİVERSİTESİ ÜNİVERSİTE  SEÇMELİ DERSLER UYGULAMA YÖNERGESİ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ÜNİVERSİTE  SEÇMELİ DERSLER UYGULAMA YÖNERGESİ</dc:title>
  <dc:creator>Serkan kaya</dc:creator>
  <cp:lastModifiedBy>DEVRAN GÜMÜŞ</cp:lastModifiedBy>
  <cp:revision>46</cp:revision>
  <dcterms:created xsi:type="dcterms:W3CDTF">2021-09-14T11:55:47Z</dcterms:created>
  <dcterms:modified xsi:type="dcterms:W3CDTF">2023-03-10T14:01:38Z</dcterms:modified>
</cp:coreProperties>
</file>